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96" r:id="rId2"/>
    <p:sldId id="551" r:id="rId3"/>
    <p:sldId id="386" r:id="rId4"/>
    <p:sldId id="484" r:id="rId5"/>
    <p:sldId id="485" r:id="rId6"/>
    <p:sldId id="565" r:id="rId7"/>
    <p:sldId id="558" r:id="rId8"/>
    <p:sldId id="566" r:id="rId9"/>
    <p:sldId id="564" r:id="rId10"/>
  </p:sldIdLst>
  <p:sldSz cx="10691813" cy="7559675"/>
  <p:notesSz cx="6735763" cy="98663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71" userDrawn="1">
          <p15:clr>
            <a:srgbClr val="A4A3A4"/>
          </p15:clr>
        </p15:guide>
        <p15:guide id="2" orient="horz" pos="907">
          <p15:clr>
            <a:srgbClr val="A4A3A4"/>
          </p15:clr>
        </p15:guide>
        <p15:guide id="3" pos="533">
          <p15:clr>
            <a:srgbClr val="A4A3A4"/>
          </p15:clr>
        </p15:guide>
        <p15:guide id="4" pos="110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орина Екатерина Леонидовна" initials="" lastIdx="2" clrIdx="0"/>
  <p:cmAuthor id="1" name="extrena" initials="" lastIdx="7" clrIdx="1"/>
  <p:cmAuthor id="2" name="Аверин Вадим Маркович" initials="" lastIdx="2" clrIdx="2"/>
  <p:cmAuthor id="3" name="Ольга2" initials="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D8C2"/>
    <a:srgbClr val="663300"/>
    <a:srgbClr val="E04E39"/>
    <a:srgbClr val="562212"/>
    <a:srgbClr val="F2ECDE"/>
    <a:srgbClr val="FFE311"/>
    <a:srgbClr val="ED5338"/>
    <a:srgbClr val="FF7200"/>
    <a:srgbClr val="BEBAB1"/>
    <a:srgbClr val="FFEE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1" autoAdjust="0"/>
    <p:restoredTop sz="96182" autoAdjust="0"/>
  </p:normalViewPr>
  <p:slideViewPr>
    <p:cSldViewPr snapToGrid="0">
      <p:cViewPr varScale="1">
        <p:scale>
          <a:sx n="100" d="100"/>
          <a:sy n="100" d="100"/>
        </p:scale>
        <p:origin x="1512" y="72"/>
      </p:cViewPr>
      <p:guideLst>
        <p:guide orient="horz" pos="771"/>
        <p:guide orient="horz" pos="907"/>
        <p:guide pos="533"/>
        <p:guide pos="110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15" b="0" i="0" u="none" strike="noStrike" kern="1200" cap="all" spc="0" baseline="0">
                <a:gradFill>
                  <a:gsLst>
                    <a:gs pos="0">
                      <a:schemeClr val="dk1">
                        <a:lumMod val="50000"/>
                        <a:lumOff val="50000"/>
                      </a:schemeClr>
                    </a:gs>
                    <a:gs pos="100000">
                      <a:schemeClr val="dk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pPr>
            <a:r>
              <a:rPr lang="ru-RU" dirty="0"/>
              <a:t>Динамика роста количества  субъектов МСП, самозанятых</a:t>
            </a:r>
            <a:r>
              <a:rPr lang="ru-RU" baseline="0" dirty="0"/>
              <a:t> и услуг фонда</a:t>
            </a:r>
            <a:r>
              <a:rPr lang="ru-RU" dirty="0"/>
              <a:t>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15" b="0" i="0" u="none" strike="noStrike" kern="1200" cap="all" spc="0" baseline="0">
              <a:gradFill>
                <a:gsLst>
                  <a:gs pos="0">
                    <a:schemeClr val="dk1">
                      <a:lumMod val="50000"/>
                      <a:lumOff val="50000"/>
                    </a:schemeClr>
                  </a:gs>
                  <a:gs pos="100000">
                    <a:schemeClr val="dk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3162583518930958E-2"/>
          <c:y val="0.18376836127398694"/>
          <c:w val="0.96080178173719377"/>
          <c:h val="0.6675217601654237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СМСП</c:v>
                </c:pt>
              </c:strCache>
            </c:strRef>
          </c:tx>
          <c:spPr>
            <a:ln w="19050" cap="rnd" cmpd="sng" algn="ctr">
              <a:solidFill>
                <a:schemeClr val="accent1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14000</c:v>
                </c:pt>
                <c:pt idx="1">
                  <c:v>17000</c:v>
                </c:pt>
                <c:pt idx="2">
                  <c:v>18000</c:v>
                </c:pt>
                <c:pt idx="3">
                  <c:v>20000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78F-4918-887F-86AC5828C17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самозанятые</c:v>
                </c:pt>
              </c:strCache>
            </c:strRef>
          </c:tx>
          <c:spPr>
            <a:ln w="19050" cap="rnd" cmpd="sng" algn="ctr">
              <a:solidFill>
                <a:schemeClr val="accent2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3000</c:v>
                </c:pt>
                <c:pt idx="3">
                  <c:v>8000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78F-4918-887F-86AC5828C17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услуги</c:v>
                </c:pt>
              </c:strCache>
            </c:strRef>
          </c:tx>
          <c:spPr>
            <a:ln w="19050" cap="rnd" cmpd="sng" algn="ctr">
              <a:solidFill>
                <a:schemeClr val="accent3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3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1500</c:v>
                </c:pt>
                <c:pt idx="1">
                  <c:v>3000</c:v>
                </c:pt>
                <c:pt idx="2">
                  <c:v>3500</c:v>
                </c:pt>
                <c:pt idx="3">
                  <c:v>5000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78F-4918-887F-86AC5828C17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62326384"/>
        <c:axId val="2062315984"/>
      </c:lineChart>
      <c:catAx>
        <c:axId val="2062326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3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2315984"/>
        <c:crosses val="autoZero"/>
        <c:auto val="1"/>
        <c:lblAlgn val="ctr"/>
        <c:lblOffset val="100"/>
        <c:noMultiLvlLbl val="0"/>
      </c:catAx>
      <c:valAx>
        <c:axId val="2062315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62326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/>
              <a:t>Количество уникальных МСП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8153306560510671E-2"/>
          <c:y val="0.13105133765863333"/>
          <c:w val="0.90581105869561407"/>
          <c:h val="0.734862372385712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 </c:v>
                </c:pt>
                <c:pt idx="2">
                  <c:v>2020 год</c:v>
                </c:pt>
                <c:pt idx="3">
                  <c:v>2021 (на 20.11.21) </c:v>
                </c:pt>
                <c:pt idx="4">
                  <c:v>2022 год (план)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949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0A-4E0F-BB65-4217B767CA1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 </c:v>
                </c:pt>
                <c:pt idx="2">
                  <c:v>2020 год</c:v>
                </c:pt>
                <c:pt idx="3">
                  <c:v>2021 (на 20.11.21) </c:v>
                </c:pt>
                <c:pt idx="4">
                  <c:v>2022 год (план)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0</c:v>
                </c:pt>
                <c:pt idx="1">
                  <c:v>1753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0A-4E0F-BB65-4217B767CA1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 </c:v>
                </c:pt>
                <c:pt idx="2">
                  <c:v>2020 год</c:v>
                </c:pt>
                <c:pt idx="3">
                  <c:v>2021 (на 20.11.21) </c:v>
                </c:pt>
                <c:pt idx="4">
                  <c:v>2022 год (план)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1988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B0A-4E0F-BB65-4217B767CA14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 </c:v>
                </c:pt>
                <c:pt idx="2">
                  <c:v>2020 год</c:v>
                </c:pt>
                <c:pt idx="3">
                  <c:v>2021 (на 20.11.21) </c:v>
                </c:pt>
                <c:pt idx="4">
                  <c:v>2022 год (план)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2004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B0A-4E0F-BB65-4217B767CA14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 </c:v>
                </c:pt>
                <c:pt idx="2">
                  <c:v>2020 год</c:v>
                </c:pt>
                <c:pt idx="3">
                  <c:v>2021 (на 20.11.21) </c:v>
                </c:pt>
                <c:pt idx="4">
                  <c:v>2022 год (план)</c:v>
                </c:pt>
              </c:strCache>
            </c:strRef>
          </c:cat>
          <c:val>
            <c:numRef>
              <c:f>Лист1!$F$2:$F$6</c:f>
              <c:numCache>
                <c:formatCode>General</c:formatCode>
                <c:ptCount val="5"/>
                <c:pt idx="4">
                  <c:v>2100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26-4E5A-8B11-A134CABE09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5560159"/>
        <c:axId val="1749201375"/>
      </c:barChart>
      <c:catAx>
        <c:axId val="1955601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49201375"/>
        <c:crosses val="autoZero"/>
        <c:auto val="1"/>
        <c:lblAlgn val="ctr"/>
        <c:lblOffset val="100"/>
        <c:noMultiLvlLbl val="0"/>
      </c:catAx>
      <c:valAx>
        <c:axId val="17492013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5601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195598267365801"/>
          <c:y val="0.95293325063045853"/>
          <c:w val="0.43252441997088892"/>
          <c:h val="4.706674936954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cs:styleClr val="auto"/>
    </cs:fontRef>
    <cs:spPr/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915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6644EC-E1F9-4E0B-8CA0-42148EF51736}" type="doc">
      <dgm:prSet loTypeId="urn:microsoft.com/office/officeart/2005/8/layout/hierarchy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054CDD2-15A6-49EE-B20F-D266F79E627A}">
      <dgm:prSet phldrT="[Текст]"/>
      <dgm:spPr/>
      <dgm:t>
        <a:bodyPr/>
        <a:lstStyle/>
        <a:p>
          <a:r>
            <a:rPr lang="ru-RU" dirty="0"/>
            <a:t>Консультации</a:t>
          </a:r>
        </a:p>
      </dgm:t>
    </dgm:pt>
    <dgm:pt modelId="{B9A8B73B-89A3-41E3-A268-B4EC4E684AE0}" type="parTrans" cxnId="{3F2151C0-3895-448E-AE9A-48A5DDAA57E7}">
      <dgm:prSet/>
      <dgm:spPr/>
      <dgm:t>
        <a:bodyPr/>
        <a:lstStyle/>
        <a:p>
          <a:endParaRPr lang="ru-RU"/>
        </a:p>
      </dgm:t>
    </dgm:pt>
    <dgm:pt modelId="{E5736E39-FF9C-4F98-9E38-2F8C2561D6E5}" type="sibTrans" cxnId="{3F2151C0-3895-448E-AE9A-48A5DDAA57E7}">
      <dgm:prSet/>
      <dgm:spPr/>
      <dgm:t>
        <a:bodyPr/>
        <a:lstStyle/>
        <a:p>
          <a:endParaRPr lang="ru-RU"/>
        </a:p>
      </dgm:t>
    </dgm:pt>
    <dgm:pt modelId="{22A62B65-DDD2-4FB0-BCA9-6B903BD51652}">
      <dgm:prSet phldrT="[Текст]"/>
      <dgm:spPr/>
      <dgm:t>
        <a:bodyPr/>
        <a:lstStyle/>
        <a:p>
          <a:r>
            <a:rPr lang="ru-RU" dirty="0"/>
            <a:t>Обучение</a:t>
          </a:r>
        </a:p>
      </dgm:t>
    </dgm:pt>
    <dgm:pt modelId="{7EC9DBE0-1EE8-4567-AB5E-01083824EEC0}" type="parTrans" cxnId="{CE4A74B6-63DD-43FB-9716-367E914A3E00}">
      <dgm:prSet/>
      <dgm:spPr/>
      <dgm:t>
        <a:bodyPr/>
        <a:lstStyle/>
        <a:p>
          <a:endParaRPr lang="ru-RU"/>
        </a:p>
      </dgm:t>
    </dgm:pt>
    <dgm:pt modelId="{C1986E82-C51E-4266-A9FF-F694643C35DC}" type="sibTrans" cxnId="{CE4A74B6-63DD-43FB-9716-367E914A3E00}">
      <dgm:prSet/>
      <dgm:spPr/>
      <dgm:t>
        <a:bodyPr/>
        <a:lstStyle/>
        <a:p>
          <a:endParaRPr lang="ru-RU"/>
        </a:p>
      </dgm:t>
    </dgm:pt>
    <dgm:pt modelId="{69D54A71-35B5-46C0-9436-A669BC7258F9}">
      <dgm:prSet phldrT="[Текст]"/>
      <dgm:spPr/>
      <dgm:t>
        <a:bodyPr/>
        <a:lstStyle/>
        <a:p>
          <a:r>
            <a:rPr lang="ru-RU" dirty="0"/>
            <a:t>Льготные микрозаймы</a:t>
          </a:r>
        </a:p>
      </dgm:t>
    </dgm:pt>
    <dgm:pt modelId="{4DF2FB3E-D0FC-4231-BD86-FE79749A8714}" type="parTrans" cxnId="{27FD2F7C-63C7-49B2-8C71-26E01ED28C98}">
      <dgm:prSet/>
      <dgm:spPr/>
      <dgm:t>
        <a:bodyPr/>
        <a:lstStyle/>
        <a:p>
          <a:endParaRPr lang="ru-RU"/>
        </a:p>
      </dgm:t>
    </dgm:pt>
    <dgm:pt modelId="{0C171BF5-2BA3-447A-B53A-6CE1DB91A846}" type="sibTrans" cxnId="{27FD2F7C-63C7-49B2-8C71-26E01ED28C98}">
      <dgm:prSet/>
      <dgm:spPr/>
      <dgm:t>
        <a:bodyPr/>
        <a:lstStyle/>
        <a:p>
          <a:endParaRPr lang="ru-RU"/>
        </a:p>
      </dgm:t>
    </dgm:pt>
    <dgm:pt modelId="{22FF4476-F67D-4F87-9120-C79AB379736D}">
      <dgm:prSet phldrT="[Текст]"/>
      <dgm:spPr/>
      <dgm:t>
        <a:bodyPr/>
        <a:lstStyle/>
        <a:p>
          <a:r>
            <a:rPr lang="ru-RU" dirty="0"/>
            <a:t>Льготные бухгалтерские услуги</a:t>
          </a:r>
        </a:p>
      </dgm:t>
    </dgm:pt>
    <dgm:pt modelId="{4DA3F154-9162-4832-9F76-C63E0AAB6868}" type="parTrans" cxnId="{7DCEF843-CF0F-4F8E-A454-C03C722B4CFD}">
      <dgm:prSet/>
      <dgm:spPr/>
      <dgm:t>
        <a:bodyPr/>
        <a:lstStyle/>
        <a:p>
          <a:endParaRPr lang="ru-RU"/>
        </a:p>
      </dgm:t>
    </dgm:pt>
    <dgm:pt modelId="{E1D33F5D-ECF8-4D5C-87E7-24DDD71E536C}" type="sibTrans" cxnId="{7DCEF843-CF0F-4F8E-A454-C03C722B4CFD}">
      <dgm:prSet/>
      <dgm:spPr/>
      <dgm:t>
        <a:bodyPr/>
        <a:lstStyle/>
        <a:p>
          <a:endParaRPr lang="ru-RU"/>
        </a:p>
      </dgm:t>
    </dgm:pt>
    <dgm:pt modelId="{14EEEB50-C292-48F0-8377-86D4E9803DC1}">
      <dgm:prSet phldrT="[Текст]"/>
      <dgm:spPr/>
      <dgm:t>
        <a:bodyPr/>
        <a:lstStyle/>
        <a:p>
          <a:r>
            <a:rPr lang="ru-RU" dirty="0"/>
            <a:t>Бизнес-инкубатор</a:t>
          </a:r>
        </a:p>
      </dgm:t>
    </dgm:pt>
    <dgm:pt modelId="{EEA5FCC8-CB38-4996-8203-87631337435B}" type="parTrans" cxnId="{3F8FE93E-4AA8-42DD-995E-E200A733115B}">
      <dgm:prSet/>
      <dgm:spPr/>
      <dgm:t>
        <a:bodyPr/>
        <a:lstStyle/>
        <a:p>
          <a:endParaRPr lang="ru-RU"/>
        </a:p>
      </dgm:t>
    </dgm:pt>
    <dgm:pt modelId="{EE37A864-F938-44E9-87B1-249A87E7DB39}" type="sibTrans" cxnId="{3F8FE93E-4AA8-42DD-995E-E200A733115B}">
      <dgm:prSet/>
      <dgm:spPr/>
      <dgm:t>
        <a:bodyPr/>
        <a:lstStyle/>
        <a:p>
          <a:endParaRPr lang="ru-RU"/>
        </a:p>
      </dgm:t>
    </dgm:pt>
    <dgm:pt modelId="{4154401D-B95B-4B05-A362-970A8F28DEE1}">
      <dgm:prSet phldrT="[Текст]"/>
      <dgm:spPr/>
      <dgm:t>
        <a:bodyPr/>
        <a:lstStyle/>
        <a:p>
          <a:r>
            <a:rPr lang="ru-RU" dirty="0"/>
            <a:t>Школа госзакупок</a:t>
          </a:r>
        </a:p>
      </dgm:t>
    </dgm:pt>
    <dgm:pt modelId="{7D63E2B2-06AB-4DC2-B2EB-E290E7774079}" type="parTrans" cxnId="{F7785AAE-0F9F-45B3-AF5B-EB23B5AE4666}">
      <dgm:prSet/>
      <dgm:spPr/>
      <dgm:t>
        <a:bodyPr/>
        <a:lstStyle/>
        <a:p>
          <a:endParaRPr lang="ru-RU"/>
        </a:p>
      </dgm:t>
    </dgm:pt>
    <dgm:pt modelId="{97FD5076-1826-4FFE-8BDC-49DC65CEDD28}" type="sibTrans" cxnId="{F7785AAE-0F9F-45B3-AF5B-EB23B5AE4666}">
      <dgm:prSet/>
      <dgm:spPr/>
      <dgm:t>
        <a:bodyPr/>
        <a:lstStyle/>
        <a:p>
          <a:endParaRPr lang="ru-RU"/>
        </a:p>
      </dgm:t>
    </dgm:pt>
    <dgm:pt modelId="{A8C559DB-74B7-4F29-8ADB-D71283CF4BBF}" type="pres">
      <dgm:prSet presAssocID="{C56644EC-E1F9-4E0B-8CA0-42148EF5173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C8175CB-F3DE-4ABA-B49C-53CBEE1C1D52}" type="pres">
      <dgm:prSet presAssocID="{A054CDD2-15A6-49EE-B20F-D266F79E627A}" presName="vertOne" presStyleCnt="0"/>
      <dgm:spPr/>
    </dgm:pt>
    <dgm:pt modelId="{2F87E972-1CEA-4C5D-8594-1C2C87404536}" type="pres">
      <dgm:prSet presAssocID="{A054CDD2-15A6-49EE-B20F-D266F79E627A}" presName="txOne" presStyleLbl="node0" presStyleIdx="0" presStyleCnt="3">
        <dgm:presLayoutVars>
          <dgm:chPref val="3"/>
        </dgm:presLayoutVars>
      </dgm:prSet>
      <dgm:spPr/>
    </dgm:pt>
    <dgm:pt modelId="{0CC00B04-5B14-4773-9D7E-8E0B8182C69A}" type="pres">
      <dgm:prSet presAssocID="{A054CDD2-15A6-49EE-B20F-D266F79E627A}" presName="parTransOne" presStyleCnt="0"/>
      <dgm:spPr/>
    </dgm:pt>
    <dgm:pt modelId="{8BC7EA99-36CF-4229-B45E-EE4BC3C5B0C1}" type="pres">
      <dgm:prSet presAssocID="{A054CDD2-15A6-49EE-B20F-D266F79E627A}" presName="horzOne" presStyleCnt="0"/>
      <dgm:spPr/>
    </dgm:pt>
    <dgm:pt modelId="{8ACC9948-0F7B-4ECA-8CD6-960A5DCB56B8}" type="pres">
      <dgm:prSet presAssocID="{22A62B65-DDD2-4FB0-BCA9-6B903BD51652}" presName="vertTwo" presStyleCnt="0"/>
      <dgm:spPr/>
    </dgm:pt>
    <dgm:pt modelId="{58CAFB37-0043-4AF4-8D53-58EF437AFFF6}" type="pres">
      <dgm:prSet presAssocID="{22A62B65-DDD2-4FB0-BCA9-6B903BD51652}" presName="txTwo" presStyleLbl="node2" presStyleIdx="0" presStyleCnt="3">
        <dgm:presLayoutVars>
          <dgm:chPref val="3"/>
        </dgm:presLayoutVars>
      </dgm:prSet>
      <dgm:spPr/>
    </dgm:pt>
    <dgm:pt modelId="{6DB82FC9-2E09-470D-BD36-B4CB5B94AF16}" type="pres">
      <dgm:prSet presAssocID="{22A62B65-DDD2-4FB0-BCA9-6B903BD51652}" presName="horzTwo" presStyleCnt="0"/>
      <dgm:spPr/>
    </dgm:pt>
    <dgm:pt modelId="{5423B6F2-1A75-4807-83E8-A37B8632B98E}" type="pres">
      <dgm:prSet presAssocID="{E5736E39-FF9C-4F98-9E38-2F8C2561D6E5}" presName="sibSpaceOne" presStyleCnt="0"/>
      <dgm:spPr/>
    </dgm:pt>
    <dgm:pt modelId="{E58DBE50-DC70-400A-B3A6-D2159B4BFF60}" type="pres">
      <dgm:prSet presAssocID="{69D54A71-35B5-46C0-9436-A669BC7258F9}" presName="vertOne" presStyleCnt="0"/>
      <dgm:spPr/>
    </dgm:pt>
    <dgm:pt modelId="{DE9FDF4F-BD9D-4256-9E83-C71117C607AD}" type="pres">
      <dgm:prSet presAssocID="{69D54A71-35B5-46C0-9436-A669BC7258F9}" presName="txOne" presStyleLbl="node0" presStyleIdx="1" presStyleCnt="3">
        <dgm:presLayoutVars>
          <dgm:chPref val="3"/>
        </dgm:presLayoutVars>
      </dgm:prSet>
      <dgm:spPr/>
    </dgm:pt>
    <dgm:pt modelId="{F40B73AC-3663-40B8-9AF1-3B2EF512520A}" type="pres">
      <dgm:prSet presAssocID="{69D54A71-35B5-46C0-9436-A669BC7258F9}" presName="parTransOne" presStyleCnt="0"/>
      <dgm:spPr/>
    </dgm:pt>
    <dgm:pt modelId="{75C358B5-747A-4C51-9B70-0469B11B11E5}" type="pres">
      <dgm:prSet presAssocID="{69D54A71-35B5-46C0-9436-A669BC7258F9}" presName="horzOne" presStyleCnt="0"/>
      <dgm:spPr/>
    </dgm:pt>
    <dgm:pt modelId="{C528B123-3BE5-4693-A13B-923A1690A54E}" type="pres">
      <dgm:prSet presAssocID="{22FF4476-F67D-4F87-9120-C79AB379736D}" presName="vertTwo" presStyleCnt="0"/>
      <dgm:spPr/>
    </dgm:pt>
    <dgm:pt modelId="{9C0A57C0-570D-4F91-89E9-E2D9CA295044}" type="pres">
      <dgm:prSet presAssocID="{22FF4476-F67D-4F87-9120-C79AB379736D}" presName="txTwo" presStyleLbl="node2" presStyleIdx="1" presStyleCnt="3">
        <dgm:presLayoutVars>
          <dgm:chPref val="3"/>
        </dgm:presLayoutVars>
      </dgm:prSet>
      <dgm:spPr/>
    </dgm:pt>
    <dgm:pt modelId="{994D2ED5-D5B7-42A9-9B73-1D70BB597AC1}" type="pres">
      <dgm:prSet presAssocID="{22FF4476-F67D-4F87-9120-C79AB379736D}" presName="horzTwo" presStyleCnt="0"/>
      <dgm:spPr/>
    </dgm:pt>
    <dgm:pt modelId="{F096A72A-D815-4F69-82CB-6405EE7F87AD}" type="pres">
      <dgm:prSet presAssocID="{0C171BF5-2BA3-447A-B53A-6CE1DB91A846}" presName="sibSpaceOne" presStyleCnt="0"/>
      <dgm:spPr/>
    </dgm:pt>
    <dgm:pt modelId="{C5A03590-5A8D-4826-951B-52CB591A4A2B}" type="pres">
      <dgm:prSet presAssocID="{14EEEB50-C292-48F0-8377-86D4E9803DC1}" presName="vertOne" presStyleCnt="0"/>
      <dgm:spPr/>
    </dgm:pt>
    <dgm:pt modelId="{9723EE9A-B40E-4761-A27F-E7DE5A167BD8}" type="pres">
      <dgm:prSet presAssocID="{14EEEB50-C292-48F0-8377-86D4E9803DC1}" presName="txOne" presStyleLbl="node0" presStyleIdx="2" presStyleCnt="3">
        <dgm:presLayoutVars>
          <dgm:chPref val="3"/>
        </dgm:presLayoutVars>
      </dgm:prSet>
      <dgm:spPr/>
    </dgm:pt>
    <dgm:pt modelId="{2888B687-10B0-43D8-8217-7F93FF1B9265}" type="pres">
      <dgm:prSet presAssocID="{14EEEB50-C292-48F0-8377-86D4E9803DC1}" presName="parTransOne" presStyleCnt="0"/>
      <dgm:spPr/>
    </dgm:pt>
    <dgm:pt modelId="{09016BAF-58F6-4332-94AC-5865006097FC}" type="pres">
      <dgm:prSet presAssocID="{14EEEB50-C292-48F0-8377-86D4E9803DC1}" presName="horzOne" presStyleCnt="0"/>
      <dgm:spPr/>
    </dgm:pt>
    <dgm:pt modelId="{CB2FAC17-0347-4D42-88AD-10C7F2ED5D9F}" type="pres">
      <dgm:prSet presAssocID="{4154401D-B95B-4B05-A362-970A8F28DEE1}" presName="vertTwo" presStyleCnt="0"/>
      <dgm:spPr/>
    </dgm:pt>
    <dgm:pt modelId="{CA58020B-25D9-4F1B-A921-F9062607F0D9}" type="pres">
      <dgm:prSet presAssocID="{4154401D-B95B-4B05-A362-970A8F28DEE1}" presName="txTwo" presStyleLbl="node2" presStyleIdx="2" presStyleCnt="3">
        <dgm:presLayoutVars>
          <dgm:chPref val="3"/>
        </dgm:presLayoutVars>
      </dgm:prSet>
      <dgm:spPr/>
    </dgm:pt>
    <dgm:pt modelId="{3BEB82E1-897F-4CB6-9645-EF95ABB5AF9D}" type="pres">
      <dgm:prSet presAssocID="{4154401D-B95B-4B05-A362-970A8F28DEE1}" presName="horzTwo" presStyleCnt="0"/>
      <dgm:spPr/>
    </dgm:pt>
  </dgm:ptLst>
  <dgm:cxnLst>
    <dgm:cxn modelId="{54FC8C0F-F9AB-4222-BA1F-958B053CF1C4}" type="presOf" srcId="{22A62B65-DDD2-4FB0-BCA9-6B903BD51652}" destId="{58CAFB37-0043-4AF4-8D53-58EF437AFFF6}" srcOrd="0" destOrd="0" presId="urn:microsoft.com/office/officeart/2005/8/layout/hierarchy4"/>
    <dgm:cxn modelId="{08B33C29-E261-44AC-998B-987FFD16332F}" type="presOf" srcId="{A054CDD2-15A6-49EE-B20F-D266F79E627A}" destId="{2F87E972-1CEA-4C5D-8594-1C2C87404536}" srcOrd="0" destOrd="0" presId="urn:microsoft.com/office/officeart/2005/8/layout/hierarchy4"/>
    <dgm:cxn modelId="{3F8FE93E-4AA8-42DD-995E-E200A733115B}" srcId="{C56644EC-E1F9-4E0B-8CA0-42148EF51736}" destId="{14EEEB50-C292-48F0-8377-86D4E9803DC1}" srcOrd="2" destOrd="0" parTransId="{EEA5FCC8-CB38-4996-8203-87631337435B}" sibTransId="{EE37A864-F938-44E9-87B1-249A87E7DB39}"/>
    <dgm:cxn modelId="{7DCEF843-CF0F-4F8E-A454-C03C722B4CFD}" srcId="{69D54A71-35B5-46C0-9436-A669BC7258F9}" destId="{22FF4476-F67D-4F87-9120-C79AB379736D}" srcOrd="0" destOrd="0" parTransId="{4DA3F154-9162-4832-9F76-C63E0AAB6868}" sibTransId="{E1D33F5D-ECF8-4D5C-87E7-24DDD71E536C}"/>
    <dgm:cxn modelId="{77C5774C-BE07-497C-A786-41B106A8F343}" type="presOf" srcId="{69D54A71-35B5-46C0-9436-A669BC7258F9}" destId="{DE9FDF4F-BD9D-4256-9E83-C71117C607AD}" srcOrd="0" destOrd="0" presId="urn:microsoft.com/office/officeart/2005/8/layout/hierarchy4"/>
    <dgm:cxn modelId="{19970F75-450B-47A6-8521-143B08B04CAF}" type="presOf" srcId="{C56644EC-E1F9-4E0B-8CA0-42148EF51736}" destId="{A8C559DB-74B7-4F29-8ADB-D71283CF4BBF}" srcOrd="0" destOrd="0" presId="urn:microsoft.com/office/officeart/2005/8/layout/hierarchy4"/>
    <dgm:cxn modelId="{27FD2F7C-63C7-49B2-8C71-26E01ED28C98}" srcId="{C56644EC-E1F9-4E0B-8CA0-42148EF51736}" destId="{69D54A71-35B5-46C0-9436-A669BC7258F9}" srcOrd="1" destOrd="0" parTransId="{4DF2FB3E-D0FC-4231-BD86-FE79749A8714}" sibTransId="{0C171BF5-2BA3-447A-B53A-6CE1DB91A846}"/>
    <dgm:cxn modelId="{D6E49A9C-E8F3-4C62-928E-A0401C84E618}" type="presOf" srcId="{22FF4476-F67D-4F87-9120-C79AB379736D}" destId="{9C0A57C0-570D-4F91-89E9-E2D9CA295044}" srcOrd="0" destOrd="0" presId="urn:microsoft.com/office/officeart/2005/8/layout/hierarchy4"/>
    <dgm:cxn modelId="{F7785AAE-0F9F-45B3-AF5B-EB23B5AE4666}" srcId="{14EEEB50-C292-48F0-8377-86D4E9803DC1}" destId="{4154401D-B95B-4B05-A362-970A8F28DEE1}" srcOrd="0" destOrd="0" parTransId="{7D63E2B2-06AB-4DC2-B2EB-E290E7774079}" sibTransId="{97FD5076-1826-4FFE-8BDC-49DC65CEDD28}"/>
    <dgm:cxn modelId="{CE4A74B6-63DD-43FB-9716-367E914A3E00}" srcId="{A054CDD2-15A6-49EE-B20F-D266F79E627A}" destId="{22A62B65-DDD2-4FB0-BCA9-6B903BD51652}" srcOrd="0" destOrd="0" parTransId="{7EC9DBE0-1EE8-4567-AB5E-01083824EEC0}" sibTransId="{C1986E82-C51E-4266-A9FF-F694643C35DC}"/>
    <dgm:cxn modelId="{3F2151C0-3895-448E-AE9A-48A5DDAA57E7}" srcId="{C56644EC-E1F9-4E0B-8CA0-42148EF51736}" destId="{A054CDD2-15A6-49EE-B20F-D266F79E627A}" srcOrd="0" destOrd="0" parTransId="{B9A8B73B-89A3-41E3-A268-B4EC4E684AE0}" sibTransId="{E5736E39-FF9C-4F98-9E38-2F8C2561D6E5}"/>
    <dgm:cxn modelId="{186C9DC2-0610-4729-907A-4C2DD42B12AB}" type="presOf" srcId="{4154401D-B95B-4B05-A362-970A8F28DEE1}" destId="{CA58020B-25D9-4F1B-A921-F9062607F0D9}" srcOrd="0" destOrd="0" presId="urn:microsoft.com/office/officeart/2005/8/layout/hierarchy4"/>
    <dgm:cxn modelId="{5C901BCE-B473-4AC8-9FDA-BA88F9140D45}" type="presOf" srcId="{14EEEB50-C292-48F0-8377-86D4E9803DC1}" destId="{9723EE9A-B40E-4761-A27F-E7DE5A167BD8}" srcOrd="0" destOrd="0" presId="urn:microsoft.com/office/officeart/2005/8/layout/hierarchy4"/>
    <dgm:cxn modelId="{D274C31A-E698-44AE-9B37-78F7CE07490F}" type="presParOf" srcId="{A8C559DB-74B7-4F29-8ADB-D71283CF4BBF}" destId="{3C8175CB-F3DE-4ABA-B49C-53CBEE1C1D52}" srcOrd="0" destOrd="0" presId="urn:microsoft.com/office/officeart/2005/8/layout/hierarchy4"/>
    <dgm:cxn modelId="{4746A870-8008-491A-BDC0-919217DF8921}" type="presParOf" srcId="{3C8175CB-F3DE-4ABA-B49C-53CBEE1C1D52}" destId="{2F87E972-1CEA-4C5D-8594-1C2C87404536}" srcOrd="0" destOrd="0" presId="urn:microsoft.com/office/officeart/2005/8/layout/hierarchy4"/>
    <dgm:cxn modelId="{C82B60A2-689C-4BDE-871E-8F1FB4ED99D9}" type="presParOf" srcId="{3C8175CB-F3DE-4ABA-B49C-53CBEE1C1D52}" destId="{0CC00B04-5B14-4773-9D7E-8E0B8182C69A}" srcOrd="1" destOrd="0" presId="urn:microsoft.com/office/officeart/2005/8/layout/hierarchy4"/>
    <dgm:cxn modelId="{8858BD92-CFCC-47AA-A3D4-374812E1B37A}" type="presParOf" srcId="{3C8175CB-F3DE-4ABA-B49C-53CBEE1C1D52}" destId="{8BC7EA99-36CF-4229-B45E-EE4BC3C5B0C1}" srcOrd="2" destOrd="0" presId="urn:microsoft.com/office/officeart/2005/8/layout/hierarchy4"/>
    <dgm:cxn modelId="{FC9A8980-942B-41A4-9516-A287918648B1}" type="presParOf" srcId="{8BC7EA99-36CF-4229-B45E-EE4BC3C5B0C1}" destId="{8ACC9948-0F7B-4ECA-8CD6-960A5DCB56B8}" srcOrd="0" destOrd="0" presId="urn:microsoft.com/office/officeart/2005/8/layout/hierarchy4"/>
    <dgm:cxn modelId="{22B711AA-B7A2-40BD-94A6-0E6558109EF9}" type="presParOf" srcId="{8ACC9948-0F7B-4ECA-8CD6-960A5DCB56B8}" destId="{58CAFB37-0043-4AF4-8D53-58EF437AFFF6}" srcOrd="0" destOrd="0" presId="urn:microsoft.com/office/officeart/2005/8/layout/hierarchy4"/>
    <dgm:cxn modelId="{D941CC2C-8C34-4D00-AE57-95C88ECAEA02}" type="presParOf" srcId="{8ACC9948-0F7B-4ECA-8CD6-960A5DCB56B8}" destId="{6DB82FC9-2E09-470D-BD36-B4CB5B94AF16}" srcOrd="1" destOrd="0" presId="urn:microsoft.com/office/officeart/2005/8/layout/hierarchy4"/>
    <dgm:cxn modelId="{EA8B8C52-0C17-46BC-9211-6D39E8ACBBC4}" type="presParOf" srcId="{A8C559DB-74B7-4F29-8ADB-D71283CF4BBF}" destId="{5423B6F2-1A75-4807-83E8-A37B8632B98E}" srcOrd="1" destOrd="0" presId="urn:microsoft.com/office/officeart/2005/8/layout/hierarchy4"/>
    <dgm:cxn modelId="{6D8BC1A0-9428-47FA-B464-2197F7B09EB4}" type="presParOf" srcId="{A8C559DB-74B7-4F29-8ADB-D71283CF4BBF}" destId="{E58DBE50-DC70-400A-B3A6-D2159B4BFF60}" srcOrd="2" destOrd="0" presId="urn:microsoft.com/office/officeart/2005/8/layout/hierarchy4"/>
    <dgm:cxn modelId="{08FEDF3D-9176-4569-93DC-681333732798}" type="presParOf" srcId="{E58DBE50-DC70-400A-B3A6-D2159B4BFF60}" destId="{DE9FDF4F-BD9D-4256-9E83-C71117C607AD}" srcOrd="0" destOrd="0" presId="urn:microsoft.com/office/officeart/2005/8/layout/hierarchy4"/>
    <dgm:cxn modelId="{9C485F3D-855E-4B2B-BF0F-03C8B4879191}" type="presParOf" srcId="{E58DBE50-DC70-400A-B3A6-D2159B4BFF60}" destId="{F40B73AC-3663-40B8-9AF1-3B2EF512520A}" srcOrd="1" destOrd="0" presId="urn:microsoft.com/office/officeart/2005/8/layout/hierarchy4"/>
    <dgm:cxn modelId="{4C0936E3-FAB2-4FD9-95F2-762D87CC89CE}" type="presParOf" srcId="{E58DBE50-DC70-400A-B3A6-D2159B4BFF60}" destId="{75C358B5-747A-4C51-9B70-0469B11B11E5}" srcOrd="2" destOrd="0" presId="urn:microsoft.com/office/officeart/2005/8/layout/hierarchy4"/>
    <dgm:cxn modelId="{AE1F28F3-FECC-44D8-9EDE-741B4DFF1927}" type="presParOf" srcId="{75C358B5-747A-4C51-9B70-0469B11B11E5}" destId="{C528B123-3BE5-4693-A13B-923A1690A54E}" srcOrd="0" destOrd="0" presId="urn:microsoft.com/office/officeart/2005/8/layout/hierarchy4"/>
    <dgm:cxn modelId="{9100BD05-84AE-4D94-AF65-DDE7941467FC}" type="presParOf" srcId="{C528B123-3BE5-4693-A13B-923A1690A54E}" destId="{9C0A57C0-570D-4F91-89E9-E2D9CA295044}" srcOrd="0" destOrd="0" presId="urn:microsoft.com/office/officeart/2005/8/layout/hierarchy4"/>
    <dgm:cxn modelId="{16755761-FAA4-46CB-A502-F5847A29E44B}" type="presParOf" srcId="{C528B123-3BE5-4693-A13B-923A1690A54E}" destId="{994D2ED5-D5B7-42A9-9B73-1D70BB597AC1}" srcOrd="1" destOrd="0" presId="urn:microsoft.com/office/officeart/2005/8/layout/hierarchy4"/>
    <dgm:cxn modelId="{C2EA0992-EEED-4DAE-9297-9BAA2F076FEF}" type="presParOf" srcId="{A8C559DB-74B7-4F29-8ADB-D71283CF4BBF}" destId="{F096A72A-D815-4F69-82CB-6405EE7F87AD}" srcOrd="3" destOrd="0" presId="urn:microsoft.com/office/officeart/2005/8/layout/hierarchy4"/>
    <dgm:cxn modelId="{6189AAB1-4A97-4E06-AD39-502C5DBC8286}" type="presParOf" srcId="{A8C559DB-74B7-4F29-8ADB-D71283CF4BBF}" destId="{C5A03590-5A8D-4826-951B-52CB591A4A2B}" srcOrd="4" destOrd="0" presId="urn:microsoft.com/office/officeart/2005/8/layout/hierarchy4"/>
    <dgm:cxn modelId="{7AA0FE82-248F-4CBD-ACBD-2B8089249148}" type="presParOf" srcId="{C5A03590-5A8D-4826-951B-52CB591A4A2B}" destId="{9723EE9A-B40E-4761-A27F-E7DE5A167BD8}" srcOrd="0" destOrd="0" presId="urn:microsoft.com/office/officeart/2005/8/layout/hierarchy4"/>
    <dgm:cxn modelId="{56B77405-0FBD-4D16-9C1E-A98A45AB7462}" type="presParOf" srcId="{C5A03590-5A8D-4826-951B-52CB591A4A2B}" destId="{2888B687-10B0-43D8-8217-7F93FF1B9265}" srcOrd="1" destOrd="0" presId="urn:microsoft.com/office/officeart/2005/8/layout/hierarchy4"/>
    <dgm:cxn modelId="{8FB53925-4374-427C-8B7C-9BE37AC8CC77}" type="presParOf" srcId="{C5A03590-5A8D-4826-951B-52CB591A4A2B}" destId="{09016BAF-58F6-4332-94AC-5865006097FC}" srcOrd="2" destOrd="0" presId="urn:microsoft.com/office/officeart/2005/8/layout/hierarchy4"/>
    <dgm:cxn modelId="{AB346BBC-02CD-4DA3-98CB-ECCDAF04594B}" type="presParOf" srcId="{09016BAF-58F6-4332-94AC-5865006097FC}" destId="{CB2FAC17-0347-4D42-88AD-10C7F2ED5D9F}" srcOrd="0" destOrd="0" presId="urn:microsoft.com/office/officeart/2005/8/layout/hierarchy4"/>
    <dgm:cxn modelId="{0CED041E-8F15-48F2-B246-BAFA0E538CE1}" type="presParOf" srcId="{CB2FAC17-0347-4D42-88AD-10C7F2ED5D9F}" destId="{CA58020B-25D9-4F1B-A921-F9062607F0D9}" srcOrd="0" destOrd="0" presId="urn:microsoft.com/office/officeart/2005/8/layout/hierarchy4"/>
    <dgm:cxn modelId="{0E37133F-9C53-4265-B624-77E7EFB9EDC2}" type="presParOf" srcId="{CB2FAC17-0347-4D42-88AD-10C7F2ED5D9F}" destId="{3BEB82E1-897F-4CB6-9645-EF95ABB5AF9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87E972-1CEA-4C5D-8594-1C2C87404536}">
      <dsp:nvSpPr>
        <dsp:cNvPr id="0" name=""/>
        <dsp:cNvSpPr/>
      </dsp:nvSpPr>
      <dsp:spPr>
        <a:xfrm>
          <a:off x="5220" y="1876"/>
          <a:ext cx="2110919" cy="19516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Консультации</a:t>
          </a:r>
        </a:p>
      </dsp:txBody>
      <dsp:txXfrm>
        <a:off x="62382" y="59038"/>
        <a:ext cx="1996595" cy="1837320"/>
      </dsp:txXfrm>
    </dsp:sp>
    <dsp:sp modelId="{58CAFB37-0043-4AF4-8D53-58EF437AFFF6}">
      <dsp:nvSpPr>
        <dsp:cNvPr id="0" name=""/>
        <dsp:cNvSpPr/>
      </dsp:nvSpPr>
      <dsp:spPr>
        <a:xfrm>
          <a:off x="5220" y="2141732"/>
          <a:ext cx="2110919" cy="19516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Обучение</a:t>
          </a:r>
        </a:p>
      </dsp:txBody>
      <dsp:txXfrm>
        <a:off x="62382" y="2198894"/>
        <a:ext cx="1996595" cy="1837320"/>
      </dsp:txXfrm>
    </dsp:sp>
    <dsp:sp modelId="{DE9FDF4F-BD9D-4256-9E83-C71117C607AD}">
      <dsp:nvSpPr>
        <dsp:cNvPr id="0" name=""/>
        <dsp:cNvSpPr/>
      </dsp:nvSpPr>
      <dsp:spPr>
        <a:xfrm>
          <a:off x="2470774" y="1876"/>
          <a:ext cx="2110919" cy="19516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Льготные микрозаймы</a:t>
          </a:r>
        </a:p>
      </dsp:txBody>
      <dsp:txXfrm>
        <a:off x="2527936" y="59038"/>
        <a:ext cx="1996595" cy="1837320"/>
      </dsp:txXfrm>
    </dsp:sp>
    <dsp:sp modelId="{9C0A57C0-570D-4F91-89E9-E2D9CA295044}">
      <dsp:nvSpPr>
        <dsp:cNvPr id="0" name=""/>
        <dsp:cNvSpPr/>
      </dsp:nvSpPr>
      <dsp:spPr>
        <a:xfrm>
          <a:off x="2470774" y="2141732"/>
          <a:ext cx="2110919" cy="19516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Льготные бухгалтерские услуги</a:t>
          </a:r>
        </a:p>
      </dsp:txBody>
      <dsp:txXfrm>
        <a:off x="2527936" y="2198894"/>
        <a:ext cx="1996595" cy="1837320"/>
      </dsp:txXfrm>
    </dsp:sp>
    <dsp:sp modelId="{9723EE9A-B40E-4761-A27F-E7DE5A167BD8}">
      <dsp:nvSpPr>
        <dsp:cNvPr id="0" name=""/>
        <dsp:cNvSpPr/>
      </dsp:nvSpPr>
      <dsp:spPr>
        <a:xfrm>
          <a:off x="4936328" y="1876"/>
          <a:ext cx="2110919" cy="19516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Бизнес-инкубатор</a:t>
          </a:r>
        </a:p>
      </dsp:txBody>
      <dsp:txXfrm>
        <a:off x="4993490" y="59038"/>
        <a:ext cx="1996595" cy="1837320"/>
      </dsp:txXfrm>
    </dsp:sp>
    <dsp:sp modelId="{CA58020B-25D9-4F1B-A921-F9062607F0D9}">
      <dsp:nvSpPr>
        <dsp:cNvPr id="0" name=""/>
        <dsp:cNvSpPr/>
      </dsp:nvSpPr>
      <dsp:spPr>
        <a:xfrm>
          <a:off x="4936328" y="2141732"/>
          <a:ext cx="2110919" cy="19516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Школа госзакупок</a:t>
          </a:r>
        </a:p>
      </dsp:txBody>
      <dsp:txXfrm>
        <a:off x="4993490" y="2198894"/>
        <a:ext cx="1996595" cy="1837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E13F278-04E6-498D-8F55-A80A9904A174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4413" y="1233488"/>
            <a:ext cx="47069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748578"/>
            <a:ext cx="5389240" cy="3884052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6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20ED8-765F-4ECE-B971-2A2F32183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3993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453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328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998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EB5100-65E4-40FD-A080-57035D53DD2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128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848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05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0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A017D-86AA-4C7B-89CD-ED9D34F77221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0EDB2D0-CDD6-4070-B192-DC5DFBD825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9" name="Рисунок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59237" y="280907"/>
            <a:ext cx="2669177" cy="484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32D7B-DF4B-4DB7-A5FF-610911FB6817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97FFFB6-AF2D-449D-8E76-B755FC83AE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1" name="Рисунок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59237" y="280907"/>
            <a:ext cx="2669177" cy="484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F1EEE-971B-479B-AB01-5220B2CB4DE4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108DE68-9AC1-4030-88DC-EF397AB6C0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Рисунок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59237" y="280907"/>
            <a:ext cx="2669177" cy="484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BB85F-E0EB-42B5-A440-05BE04CE6609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DA8606E-E3FD-4CB6-AE74-6882D3F1F7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D8BA5-B485-4624-AB70-5F097FADA77B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0CAF646-2037-42C9-80E4-EB9BF0A1C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0016D-BB75-4F56-B401-99B70A819A81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712590A-F1F2-4568-97EE-C23F6E3A70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ACDC0-E92D-4AF1-BC27-2432A168E0DF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F73EF1B-7A3C-44C1-9AEF-6759B7068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8D90E-C0FE-4858-9EE4-0DEE181F619C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91C261F-6486-4FAE-9E4D-7DD688ADCA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1D08E-E509-4073-8447-60B08B3E324B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C46D6F0-07B1-44CC-8ABF-3D673320C1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EFADB-257A-4BC4-989D-5DE79E837BC8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1E254F2-2EB3-4506-8FE5-4F94788B8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1676E-3D17-4809-A292-29FDD25E9B0B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93D2945-BE57-4813-B7D2-D569148242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23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6A0A1F-5931-415A-BD28-48A57AD7033B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90150" y="7127875"/>
            <a:ext cx="461963" cy="280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7291DA23-3AE8-4B48-B0B9-CF345529C526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2pPr>
      <a:lvl3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3pPr>
      <a:lvl4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4pPr>
      <a:lvl5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5pPr>
      <a:lvl6pPr marL="4572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6pPr>
      <a:lvl7pPr marL="9144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7pPr>
      <a:lvl8pPr marL="13716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8pPr>
      <a:lvl9pPr marL="18288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9pPr>
    </p:titleStyle>
    <p:bodyStyle>
      <a:lvl1pPr marL="250825" indent="-250825" algn="l" defTabSz="1006475" rtl="0" fontAlgn="base">
        <a:lnSpc>
          <a:spcPct val="90000"/>
        </a:lnSpc>
        <a:spcBef>
          <a:spcPts val="11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55650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713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50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23"/>
          <p:cNvPicPr>
            <a:picLocks noChangeAspect="1"/>
          </p:cNvPicPr>
          <p:nvPr/>
        </p:nvPicPr>
        <p:blipFill rotWithShape="1">
          <a:blip r:embed="rId3"/>
          <a:srcRect t="34073" r="45875"/>
          <a:stretch/>
        </p:blipFill>
        <p:spPr bwMode="auto">
          <a:xfrm>
            <a:off x="5894958" y="0"/>
            <a:ext cx="4801395" cy="5845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477485">
            <a:off x="-2152649" y="5761037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pic>
        <p:nvPicPr>
          <p:cNvPr id="14339" name="Рисунок 30"/>
          <p:cNvPicPr>
            <a:picLocks noChangeAspect="1"/>
          </p:cNvPicPr>
          <p:nvPr/>
        </p:nvPicPr>
        <p:blipFill>
          <a:blip r:embed="rId4"/>
          <a:srcRect l="-17723" t="-26888" r="55975" b="59930"/>
          <a:stretch>
            <a:fillRect/>
          </a:stretch>
        </p:blipFill>
        <p:spPr bwMode="auto">
          <a:xfrm>
            <a:off x="4049713" y="-2132013"/>
            <a:ext cx="1290637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0" name="Группа 13"/>
          <p:cNvGrpSpPr>
            <a:grpSpLocks/>
          </p:cNvGrpSpPr>
          <p:nvPr/>
        </p:nvGrpSpPr>
        <p:grpSpPr bwMode="auto">
          <a:xfrm>
            <a:off x="-796925" y="-1933575"/>
            <a:ext cx="3529013" cy="663575"/>
            <a:chOff x="958645" y="338545"/>
            <a:chExt cx="4988478" cy="938213"/>
          </a:xfrm>
        </p:grpSpPr>
        <p:pic>
          <p:nvPicPr>
            <p:cNvPr id="14352" name="Рисунок 14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958645" y="338545"/>
              <a:ext cx="857250" cy="938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2029046" y="500151"/>
              <a:ext cx="3918077" cy="6800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2" dirty="0">
                  <a:solidFill>
                    <a:prstClr val="white"/>
                  </a:solidFill>
                  <a:latin typeface="Arial" panose="020B0604020202020204" pitchFamily="34" charset="0"/>
                  <a:ea typeface="Roboto Medium" panose="02000000000000000000" pitchFamily="2" charset="0"/>
                  <a:cs typeface="Arial" panose="020B0604020202020204" pitchFamily="34" charset="0"/>
                </a:rPr>
                <a:t>МИНИСТЕРСТВО ЭКОНОМИЧЕСКОГО РАЗВИТИЯ РОССИЙСКОЙ ФЕДЕРАЦИИ</a:t>
              </a:r>
            </a:p>
          </p:txBody>
        </p:sp>
      </p:grpSp>
      <p:sp>
        <p:nvSpPr>
          <p:cNvPr id="21" name="Арка 20"/>
          <p:cNvSpPr/>
          <p:nvPr/>
        </p:nvSpPr>
        <p:spPr>
          <a:xfrm rot="9900000">
            <a:off x="9058275" y="622776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46139" y="4220308"/>
            <a:ext cx="7966266" cy="1949379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4346" name="Группа 2"/>
          <p:cNvGrpSpPr>
            <a:grpSpLocks/>
          </p:cNvGrpSpPr>
          <p:nvPr/>
        </p:nvGrpSpPr>
        <p:grpSpPr bwMode="auto">
          <a:xfrm>
            <a:off x="846138" y="1665448"/>
            <a:ext cx="9091613" cy="2581275"/>
            <a:chOff x="920709" y="2234968"/>
            <a:chExt cx="8532371" cy="2423584"/>
          </a:xfrm>
        </p:grpSpPr>
        <p:pic>
          <p:nvPicPr>
            <p:cNvPr id="14350" name="Рисунок 15"/>
            <p:cNvPicPr>
              <a:picLocks noChangeAspect="1"/>
            </p:cNvPicPr>
            <p:nvPr/>
          </p:nvPicPr>
          <p:blipFill>
            <a:blip r:embed="rId6"/>
            <a:srcRect l="82864"/>
            <a:stretch>
              <a:fillRect/>
            </a:stretch>
          </p:blipFill>
          <p:spPr bwMode="auto">
            <a:xfrm>
              <a:off x="8011434" y="2234968"/>
              <a:ext cx="1441646" cy="2423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51" name="Рисунок 7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920709" y="2629589"/>
              <a:ext cx="6976492" cy="129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7" name="Прямоугольник 8"/>
          <p:cNvSpPr>
            <a:spLocks noChangeArrowheads="1"/>
          </p:cNvSpPr>
          <p:nvPr/>
        </p:nvSpPr>
        <p:spPr bwMode="auto">
          <a:xfrm>
            <a:off x="1595665" y="4333911"/>
            <a:ext cx="6969125" cy="12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ru-RU" sz="2400" b="1" dirty="0">
                <a:solidFill>
                  <a:schemeClr val="bg1"/>
                </a:solidFill>
                <a:latin typeface="Calibri" pitchFamily="34" charset="0"/>
              </a:rPr>
              <a:t>Фонд Всеволожский Центр поддержки предпринимательства – бизнес-инкубатор» МКК:</a:t>
            </a:r>
            <a:endParaRPr lang="en-US" sz="2400" b="1" dirty="0">
              <a:solidFill>
                <a:schemeClr val="bg1"/>
              </a:solidFill>
              <a:latin typeface="Calibri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2400" b="1" dirty="0">
                <a:solidFill>
                  <a:schemeClr val="bg1"/>
                </a:solidFill>
                <a:latin typeface="Calibri" pitchFamily="34" charset="0"/>
              </a:rPr>
              <a:t>БИЗНЕС-МОДЕЛЬ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38" y="240105"/>
            <a:ext cx="4434681" cy="126858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23"/>
          <p:cNvPicPr>
            <a:picLocks noChangeAspect="1"/>
          </p:cNvPicPr>
          <p:nvPr/>
        </p:nvPicPr>
        <p:blipFill rotWithShape="1">
          <a:blip r:embed="rId2"/>
          <a:srcRect t="34073" r="45875"/>
          <a:stretch/>
        </p:blipFill>
        <p:spPr bwMode="auto">
          <a:xfrm>
            <a:off x="5894958" y="0"/>
            <a:ext cx="4801395" cy="5845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Арка 8"/>
          <p:cNvSpPr/>
          <p:nvPr/>
        </p:nvSpPr>
        <p:spPr>
          <a:xfrm>
            <a:off x="-2415381" y="4984805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46250" y="4229839"/>
            <a:ext cx="7232497" cy="1949379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8"/>
          <p:cNvSpPr>
            <a:spLocks noChangeArrowheads="1"/>
          </p:cNvSpPr>
          <p:nvPr/>
        </p:nvSpPr>
        <p:spPr bwMode="auto">
          <a:xfrm>
            <a:off x="1946248" y="4266654"/>
            <a:ext cx="6882219" cy="191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800" b="1" dirty="0">
                <a:solidFill>
                  <a:schemeClr val="bg1"/>
                </a:solidFill>
                <a:latin typeface="Calibri" pitchFamily="34" charset="0"/>
              </a:rPr>
              <a:t>Стратегия развития Фонда «Всеволожский Центр поддержки предпринимательства – бизнес-инкубатор» </a:t>
            </a:r>
            <a:r>
              <a:rPr lang="ru-RU" sz="2800" b="1" dirty="0" err="1">
                <a:solidFill>
                  <a:schemeClr val="bg1"/>
                </a:solidFill>
                <a:latin typeface="Calibri" pitchFamily="34" charset="0"/>
              </a:rPr>
              <a:t>микрокредитная</a:t>
            </a:r>
            <a:r>
              <a:rPr lang="ru-RU" sz="2800" b="1" dirty="0">
                <a:solidFill>
                  <a:schemeClr val="bg1"/>
                </a:solidFill>
                <a:latin typeface="Calibri" pitchFamily="34" charset="0"/>
              </a:rPr>
              <a:t> компания 2021-2024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3" name="Арка 12"/>
          <p:cNvSpPr/>
          <p:nvPr/>
        </p:nvSpPr>
        <p:spPr>
          <a:xfrm rot="9900000">
            <a:off x="9106401" y="632301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FFE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611" y="1177091"/>
            <a:ext cx="7565136" cy="216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531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Арка 19"/>
          <p:cNvSpPr/>
          <p:nvPr/>
        </p:nvSpPr>
        <p:spPr>
          <a:xfrm rot="15069953">
            <a:off x="-3021881" y="1409365"/>
            <a:ext cx="5795312" cy="5795312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4319873">
            <a:off x="8991663" y="2194417"/>
            <a:ext cx="3840864" cy="3840864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22" name="Арка 21"/>
          <p:cNvSpPr/>
          <p:nvPr/>
        </p:nvSpPr>
        <p:spPr>
          <a:xfrm rot="7991782">
            <a:off x="1210234" y="6298039"/>
            <a:ext cx="3538538" cy="3538537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FFE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25" name="Группа 24"/>
          <p:cNvGrpSpPr/>
          <p:nvPr/>
        </p:nvGrpSpPr>
        <p:grpSpPr>
          <a:xfrm rot="10800000">
            <a:off x="5761192" y="5290089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6" name="Прямоугольник 2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33" name="Овал 32"/>
          <p:cNvSpPr/>
          <p:nvPr/>
        </p:nvSpPr>
        <p:spPr>
          <a:xfrm>
            <a:off x="9005777" y="4465673"/>
            <a:ext cx="1190846" cy="1190846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46138" y="4938835"/>
            <a:ext cx="2400300" cy="103188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rgbClr val="E04E39"/>
              </a:solidFill>
            </a:endParaRPr>
          </a:p>
        </p:txBody>
      </p:sp>
      <p:sp>
        <p:nvSpPr>
          <p:cNvPr id="16389" name="TextBox 16"/>
          <p:cNvSpPr txBox="1">
            <a:spLocks noChangeArrowheads="1"/>
          </p:cNvSpPr>
          <p:nvPr/>
        </p:nvSpPr>
        <p:spPr bwMode="auto">
          <a:xfrm>
            <a:off x="784537" y="1387989"/>
            <a:ext cx="92344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br>
              <a:rPr lang="ru-RU" sz="40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</a:br>
            <a:endParaRPr lang="ru-RU" sz="4000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37" y="311712"/>
            <a:ext cx="2395872" cy="685362"/>
          </a:xfrm>
        </p:spPr>
      </p:pic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E5543924-E21C-4169-AB69-0C52C12FE7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4123800"/>
              </p:ext>
            </p:extLst>
          </p:nvPr>
        </p:nvGraphicFramePr>
        <p:xfrm>
          <a:off x="1467921" y="882466"/>
          <a:ext cx="7127875" cy="4751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2E2237-9432-4263-A3B6-7FDF11B0E154}"/>
              </a:ext>
            </a:extLst>
          </p:cNvPr>
          <p:cNvSpPr txBox="1"/>
          <p:nvPr/>
        </p:nvSpPr>
        <p:spPr>
          <a:xfrm>
            <a:off x="2671763" y="966311"/>
            <a:ext cx="534828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Удельный вес отдельных отраслей экономики </a:t>
            </a:r>
          </a:p>
          <a:p>
            <a:r>
              <a:rPr lang="ru-RU" dirty="0"/>
              <a:t>в общем объеме товаров и услуг за 2020 год (%)</a:t>
            </a:r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645D1F-6F9D-4F6C-ABEA-CB89F1CFC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838" y="1809750"/>
            <a:ext cx="8347414" cy="55054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EF093D-755E-4C98-9E9E-C879EB507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2252" y="-221528"/>
            <a:ext cx="1993565" cy="385300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C86183-E0BA-45D9-901B-3C8114C1AE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827" y="105203"/>
            <a:ext cx="2395936" cy="68890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D02CFF7-6EE6-46FC-8F87-206E8FAF32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0448" y="6187956"/>
            <a:ext cx="1377815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Арка 15"/>
          <p:cNvSpPr/>
          <p:nvPr/>
        </p:nvSpPr>
        <p:spPr>
          <a:xfrm rot="13439893">
            <a:off x="-2947204" y="3223987"/>
            <a:ext cx="4385707" cy="4385706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6725" y="669580"/>
            <a:ext cx="9653587" cy="51437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Услуги Фонда:</a:t>
            </a:r>
          </a:p>
        </p:txBody>
      </p:sp>
      <p:sp>
        <p:nvSpPr>
          <p:cNvPr id="5" name="Овал 4"/>
          <p:cNvSpPr/>
          <p:nvPr/>
        </p:nvSpPr>
        <p:spPr>
          <a:xfrm>
            <a:off x="5712266" y="3641740"/>
            <a:ext cx="1219201" cy="1219201"/>
          </a:xfrm>
          <a:prstGeom prst="ellipse">
            <a:avLst/>
          </a:prstGeom>
          <a:noFill/>
          <a:ln w="231775">
            <a:solidFill>
              <a:srgbClr val="ED5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 rot="16200000">
            <a:off x="5006322" y="5983628"/>
            <a:ext cx="2053390" cy="641501"/>
            <a:chOff x="4716378" y="5743075"/>
            <a:chExt cx="2053390" cy="577516"/>
          </a:xfrm>
        </p:grpSpPr>
        <p:sp>
          <p:nvSpPr>
            <p:cNvPr id="6" name="Овал 5"/>
            <p:cNvSpPr/>
            <p:nvPr/>
          </p:nvSpPr>
          <p:spPr>
            <a:xfrm>
              <a:off x="4716378" y="5791201"/>
              <a:ext cx="529390" cy="529390"/>
            </a:xfrm>
            <a:prstGeom prst="ellipse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5478378" y="5767138"/>
              <a:ext cx="529390" cy="529390"/>
            </a:xfrm>
            <a:prstGeom prst="ellipse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6240378" y="5743075"/>
              <a:ext cx="529390" cy="529390"/>
            </a:xfrm>
            <a:prstGeom prst="ellipse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AC646EA3-5359-434A-AB0E-31432E7842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3326513"/>
              </p:ext>
            </p:extLst>
          </p:nvPr>
        </p:nvGraphicFramePr>
        <p:xfrm>
          <a:off x="1590675" y="1828125"/>
          <a:ext cx="7052469" cy="4095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23"/>
          <p:cNvPicPr>
            <a:picLocks noChangeAspect="1"/>
          </p:cNvPicPr>
          <p:nvPr/>
        </p:nvPicPr>
        <p:blipFill rotWithShape="1">
          <a:blip r:embed="rId3"/>
          <a:srcRect t="34073" r="45875"/>
          <a:stretch/>
        </p:blipFill>
        <p:spPr bwMode="auto">
          <a:xfrm>
            <a:off x="5894958" y="0"/>
            <a:ext cx="4801395" cy="5845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477485">
            <a:off x="-2152649" y="5761037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275" y="622776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13" y="167216"/>
            <a:ext cx="4434681" cy="12685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065CCF-BC5D-478E-9E4B-A587235F0198}"/>
              </a:ext>
            </a:extLst>
          </p:cNvPr>
          <p:cNvSpPr txBox="1"/>
          <p:nvPr/>
        </p:nvSpPr>
        <p:spPr>
          <a:xfrm>
            <a:off x="2453654" y="1508688"/>
            <a:ext cx="6882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Перспективы развития и направления работы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A741A387-B1B5-4446-83DF-666C86A16269}"/>
              </a:ext>
            </a:extLst>
          </p:cNvPr>
          <p:cNvCxnSpPr>
            <a:cxnSpLocks/>
          </p:cNvCxnSpPr>
          <p:nvPr/>
        </p:nvCxnSpPr>
        <p:spPr>
          <a:xfrm flipH="1">
            <a:off x="2790825" y="2072153"/>
            <a:ext cx="2481486" cy="12411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8AA34284-392E-42CC-A426-8DE220C12916}"/>
              </a:ext>
            </a:extLst>
          </p:cNvPr>
          <p:cNvCxnSpPr>
            <a:cxnSpLocks/>
          </p:cNvCxnSpPr>
          <p:nvPr/>
        </p:nvCxnSpPr>
        <p:spPr>
          <a:xfrm>
            <a:off x="5272311" y="2088974"/>
            <a:ext cx="2753519" cy="1231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Овал 9">
            <a:extLst>
              <a:ext uri="{FF2B5EF4-FFF2-40B4-BE49-F238E27FC236}">
                <a16:creationId xmlns:a16="http://schemas.microsoft.com/office/drawing/2014/main" id="{77D2AB66-D72B-4A9A-9705-E9D9DBEAC56D}"/>
              </a:ext>
            </a:extLst>
          </p:cNvPr>
          <p:cNvSpPr/>
          <p:nvPr/>
        </p:nvSpPr>
        <p:spPr>
          <a:xfrm>
            <a:off x="819126" y="3340400"/>
            <a:ext cx="4268787" cy="2576513"/>
          </a:xfrm>
          <a:prstGeom prst="ellipse">
            <a:avLst/>
          </a:prstGeom>
          <a:solidFill>
            <a:srgbClr val="EDD8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ГЕОГРАФИЯ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Развитие инфраструктуры поддержки: создание удаленных рабочих столов в поселениях Всеволожского района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EAFE26F5-0255-479F-BB21-0E16348DC6DA}"/>
              </a:ext>
            </a:extLst>
          </p:cNvPr>
          <p:cNvSpPr/>
          <p:nvPr/>
        </p:nvSpPr>
        <p:spPr>
          <a:xfrm>
            <a:off x="5743577" y="3368980"/>
            <a:ext cx="4268786" cy="2576513"/>
          </a:xfrm>
          <a:prstGeom prst="ellipse">
            <a:avLst/>
          </a:prstGeom>
          <a:solidFill>
            <a:srgbClr val="EDD8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ФУНКЦИОНАЛ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Расширение спектра предлагаемых услуг</a:t>
            </a:r>
          </a:p>
        </p:txBody>
      </p:sp>
    </p:spTree>
    <p:extLst>
      <p:ext uri="{BB962C8B-B14F-4D97-AF65-F5344CB8AC3E}">
        <p14:creationId xmlns:p14="http://schemas.microsoft.com/office/powerpoint/2010/main" val="3115226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Арка 16"/>
          <p:cNvSpPr/>
          <p:nvPr/>
        </p:nvSpPr>
        <p:spPr>
          <a:xfrm rot="15069953">
            <a:off x="-3021881" y="1409365"/>
            <a:ext cx="5795312" cy="5795312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20" name="Арка 19"/>
          <p:cNvSpPr/>
          <p:nvPr/>
        </p:nvSpPr>
        <p:spPr>
          <a:xfrm rot="4319873">
            <a:off x="8991663" y="2194417"/>
            <a:ext cx="3840864" cy="3840864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7991782">
            <a:off x="1210234" y="6298039"/>
            <a:ext cx="3538538" cy="3538537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FFE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23" name="Группа 22"/>
          <p:cNvGrpSpPr/>
          <p:nvPr/>
        </p:nvGrpSpPr>
        <p:grpSpPr>
          <a:xfrm rot="10800000">
            <a:off x="5870373" y="5371843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5" name="Прямоугольник 24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32" name="Овал 31"/>
          <p:cNvSpPr/>
          <p:nvPr/>
        </p:nvSpPr>
        <p:spPr>
          <a:xfrm>
            <a:off x="9005777" y="4465673"/>
            <a:ext cx="1190846" cy="1190846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52973C-0079-47CD-9E20-482D3BD2BF1D}"/>
              </a:ext>
            </a:extLst>
          </p:cNvPr>
          <p:cNvSpPr txBox="1"/>
          <p:nvPr/>
        </p:nvSpPr>
        <p:spPr>
          <a:xfrm>
            <a:off x="2876103" y="66801"/>
            <a:ext cx="77725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«Дорожная карта»</a:t>
            </a:r>
            <a:br>
              <a:rPr lang="ru-RU" sz="2000" dirty="0"/>
            </a:br>
            <a:r>
              <a:rPr lang="ru-RU" sz="2000" dirty="0"/>
              <a:t>План мероприятий по реализации стратегии</a:t>
            </a:r>
            <a:br>
              <a:rPr lang="ru-RU" sz="2000" dirty="0"/>
            </a:br>
            <a:r>
              <a:rPr lang="ru-RU" sz="2000" dirty="0"/>
              <a:t>до 2024 года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1606C919-0991-4ED2-9CB1-ECB65F859C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466389"/>
              </p:ext>
            </p:extLst>
          </p:nvPr>
        </p:nvGraphicFramePr>
        <p:xfrm>
          <a:off x="361950" y="1076326"/>
          <a:ext cx="9972675" cy="633651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{00A15C55-8517-42AA-B614-E9B94910E393}</a:tableStyleId>
              </a:tblPr>
              <a:tblGrid>
                <a:gridCol w="1962150">
                  <a:extLst>
                    <a:ext uri="{9D8B030D-6E8A-4147-A177-3AD203B41FA5}">
                      <a16:colId xmlns:a16="http://schemas.microsoft.com/office/drawing/2014/main" val="3285544111"/>
                    </a:ext>
                  </a:extLst>
                </a:gridCol>
                <a:gridCol w="3543300">
                  <a:extLst>
                    <a:ext uri="{9D8B030D-6E8A-4147-A177-3AD203B41FA5}">
                      <a16:colId xmlns:a16="http://schemas.microsoft.com/office/drawing/2014/main" val="1887792584"/>
                    </a:ext>
                  </a:extLst>
                </a:gridCol>
                <a:gridCol w="1876425">
                  <a:extLst>
                    <a:ext uri="{9D8B030D-6E8A-4147-A177-3AD203B41FA5}">
                      <a16:colId xmlns:a16="http://schemas.microsoft.com/office/drawing/2014/main" val="3131232827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733367809"/>
                    </a:ext>
                  </a:extLst>
                </a:gridCol>
              </a:tblGrid>
              <a:tr h="697262"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Направления работы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Формат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Периодичность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Ожидаемые результаты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844302"/>
                  </a:ext>
                </a:extLst>
              </a:tr>
              <a:tr h="896779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Усиление работы с поселениями Всеволожского района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Семинары и информационные мини-тренинги в молодежных коворкингах поселений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менее 2-х раз </a:t>
                      </a:r>
                      <a:b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месяц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Повышение уровня информированности СМСП о возможностях для развития бизнеса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293005"/>
                  </a:ext>
                </a:extLst>
              </a:tr>
              <a:tr h="987785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Развитие конкуренции на локальных рынках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Проведение ярмарок для мастеров НХП Всеволожского района, предоставление бесплатных мест на универсальной постоянно действующей ярмарке Котово Поле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менее 2-х </a:t>
                      </a:r>
                      <a:b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ярмарок в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Предоставление доступа местного населения к продукции местных товаропроизводителей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215184"/>
                  </a:ext>
                </a:extLst>
              </a:tr>
              <a:tr h="1190510"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Расширение участия МСП в закупках товаров, работ, услуг государственными и муниципальными заказчиками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Вебинары «Школа госзакупок»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 в месяц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Информационное содействие организации закупок товаров, работ, услуг государственными и муниципальными заказчиками у СМСП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0274195"/>
                  </a:ext>
                </a:extLst>
              </a:tr>
              <a:tr h="1190510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Повышение качества продукции российских МСП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Проведение мероприятий по информированию СМСП о возможностях сертификации продукции, а также о преимуществах наличия сертификатов качества и соответствия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раза в год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Подтверждение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качества товаров и услуг, повышение конкурентоспособности товаров и услуг местных товаропроизводителей 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968450"/>
                  </a:ext>
                </a:extLst>
              </a:tr>
              <a:tr h="1373665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Информирование школьников и студентов Всеволожского района о государственных мерах поддержки для бизнеса, а также мини тренинги о бизнес-планировании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Проведение серии вебинаров и семинаров о государственных мерах поддержки для бизнеса, а также мини тренинги о бизнес-планировании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менее 4-х в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Популяризация предпринимательства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998292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B50B4D-FFBC-46B0-A06E-1E16D5B9B0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22"/>
            <a:ext cx="3553730" cy="101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75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Арка 22"/>
          <p:cNvSpPr/>
          <p:nvPr/>
        </p:nvSpPr>
        <p:spPr>
          <a:xfrm rot="18477485">
            <a:off x="-2152649" y="5761037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275" y="622776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63" y="116280"/>
            <a:ext cx="4434681" cy="1268583"/>
          </a:xfrm>
          <a:prstGeom prst="rect">
            <a:avLst/>
          </a:prstGeom>
        </p:spPr>
      </p:pic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57264A77-0A60-4E81-B872-DD5240DFC4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4952758"/>
              </p:ext>
            </p:extLst>
          </p:nvPr>
        </p:nvGraphicFramePr>
        <p:xfrm>
          <a:off x="2005705" y="1384863"/>
          <a:ext cx="7127875" cy="552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9468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23"/>
          <p:cNvPicPr>
            <a:picLocks noChangeAspect="1"/>
          </p:cNvPicPr>
          <p:nvPr/>
        </p:nvPicPr>
        <p:blipFill rotWithShape="1">
          <a:blip r:embed="rId3"/>
          <a:srcRect t="34073" r="45875"/>
          <a:stretch/>
        </p:blipFill>
        <p:spPr bwMode="auto">
          <a:xfrm>
            <a:off x="5894958" y="0"/>
            <a:ext cx="4801395" cy="5845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477485">
            <a:off x="-2152649" y="5761037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275" y="622776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347" name="Прямоугольник 8"/>
          <p:cNvSpPr>
            <a:spLocks noChangeArrowheads="1"/>
          </p:cNvSpPr>
          <p:nvPr/>
        </p:nvSpPr>
        <p:spPr bwMode="auto">
          <a:xfrm>
            <a:off x="1239253" y="3774228"/>
            <a:ext cx="8590547" cy="685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3600" dirty="0">
                <a:solidFill>
                  <a:srgbClr val="663300"/>
                </a:solidFill>
              </a:rPr>
              <a:t>Спасибо за внимание!</a:t>
            </a:r>
            <a:endParaRPr lang="ru-RU" sz="3600" b="1" dirty="0">
              <a:solidFill>
                <a:srgbClr val="66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38" y="240105"/>
            <a:ext cx="4434681" cy="126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03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13598</TotalTime>
  <Words>312</Words>
  <Application>Microsoft Office PowerPoint</Application>
  <PresentationFormat>Произвольный</PresentationFormat>
  <Paragraphs>50</Paragraphs>
  <Slides>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Милена Сабурова</cp:lastModifiedBy>
  <cp:revision>779</cp:revision>
  <cp:lastPrinted>2019-10-09T09:16:15Z</cp:lastPrinted>
  <dcterms:created xsi:type="dcterms:W3CDTF">2019-04-26T08:56:54Z</dcterms:created>
  <dcterms:modified xsi:type="dcterms:W3CDTF">2022-02-07T14:11:18Z</dcterms:modified>
</cp:coreProperties>
</file>